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9" r:id="rId5"/>
    <p:sldId id="261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46BA4-1086-C7D9-3ED2-4009AF95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CC53D-6FED-CE86-D72B-BDCBF1C79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40167-CDA2-9653-401D-15114D5E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2E87-1B77-DBA2-0945-A71ABB5C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1FCD2-EA8D-9BAB-6D1D-A65840F5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914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4BDF-4886-975B-06DF-C5AC23B6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34DE1-D043-F9B8-CAB8-3DFECA326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2FFFB-55FD-421F-6693-5B44159A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EF9C7-B544-9077-0B92-43E2B4BF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861F8-4E73-B583-103F-72BB691B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1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0336D-3733-A389-DBA5-E3DCA41B5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29E13-2EAA-3EE5-2FDA-3082BAAC5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A82E6-84B5-C5AD-B105-657D8DFC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B02F0-DFDF-39D3-9DD2-D41D1EF5C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C3DA-B438-7335-C76C-F465BBA3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13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F8EC-23C3-7665-C8CE-91F5165B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1123A-9CEB-96BD-5FB3-EF81C39C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D68F-4DC7-EA00-A7DF-A7BD9574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3A7C-64B5-FD14-C6C6-0E164619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6130F-005C-ED08-1C2B-54F58F1D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825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7EE0-C5CD-B03D-21C7-4F1ADE6F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1A93-4636-3312-321F-AA7335026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EBF2-3CF2-6612-BE40-E7CB531A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BE5DB-0213-F29D-6ECD-4772EDD1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DD550-1CD5-577E-277F-199341B4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46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2FF3-378C-4C6F-43B4-9C06E81A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0F7AE-6579-32BA-9A36-0077D6C11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2E148-45E2-1134-3706-675A3B2E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3C77A-FAC9-34C0-BB6B-43932DAD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65BEC2-F160-FE5D-44C2-AC7BA513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83B7B-1A49-1FDC-6B71-3F811F11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76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4DEF4-104E-466B-F1C4-7795D5CE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81ED6-8E03-4CC7-12A1-1744E3DE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9BA07-26A6-6915-1748-F217E14C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982B6-E652-7314-18EA-5E602BC07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D5691-D6F8-D7B8-95D4-84A5BC474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A1C60-84F4-EE87-B204-8FB701F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A9548-25FF-7F92-C360-E92C885E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0F9E2-413B-3140-2311-A3E2DB8F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383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16927-9AC3-B70B-3669-95E5E51B6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1AABC-C850-B48E-BDC5-048EE9E9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DF264-C70D-B661-3132-50B7E6FC4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227C6-8EC4-4404-96B2-89B084D4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69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6753C-333F-E426-CF4E-DEED172D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A7FD6-E3C3-B02C-E9F7-CC264F66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43DE2-719F-38E0-E635-463E88B5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42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163A-09F0-4174-72B5-ECA310D1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96D10-C84F-EC9F-AE29-13D6BD05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C931B-8AF2-A2FE-15F3-BD5861508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DFDC0-BD88-8BF8-4D56-675B9B92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47F00-D909-9263-6AA6-E2CB5610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70DD7-7F6B-E1CE-7CBD-FA404417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5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7B19B-1EA0-A147-A402-61606B35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035CA-41EE-6EC5-43E9-18EC3808E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29E0D-FFD4-BC37-041F-78E86F637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F6986-26E0-8ADA-0961-5B2EEA27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A2E1B-7E91-D008-D9D4-B15B971B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D3811-101B-4473-9C45-A2A19287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7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EB7B1-9BFB-FE87-8485-30455FBC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176C6-8803-70D5-75DC-A226F86C7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06DE-AF84-1B5F-6F67-CD45041D1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7759-ACA3-4FF9-8704-D40FA85180F6}" type="datetimeFigureOut">
              <a:rPr lang="hr-HR" smtClean="0"/>
              <a:t>25.10.2022.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39698-6D41-23A1-D893-622C30437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6330-63E8-8B41-2082-BF0B6F3D5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3F649-A9A0-45B5-A601-ADE87C6C83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44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m9LJC_5g2o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649" y="4207398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New Year’ Eve/ New Year’s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98" y="1999929"/>
            <a:ext cx="6400938" cy="1186182"/>
          </a:xfrm>
        </p:spPr>
        <p:txBody>
          <a:bodyPr>
            <a:noAutofit/>
          </a:bodyPr>
          <a:lstStyle/>
          <a:p>
            <a:r>
              <a:rPr lang="en-GB" sz="6500" b="1" dirty="0">
                <a:solidFill>
                  <a:srgbClr val="C00000"/>
                </a:solidFill>
              </a:rPr>
              <a:t>HOLIDAYS AND FESTIVALS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14F0-404E-26DE-F826-C26453EB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91800" cy="200328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GB" sz="3500" b="1" dirty="0">
                <a:solidFill>
                  <a:schemeClr val="bg1"/>
                </a:solidFill>
              </a:rPr>
              <a:t>A New Year’s resolution is a goal you make for the coming year. It is usually a promise you make to yourself. It</a:t>
            </a:r>
            <a:r>
              <a:rPr lang="hr-HR" sz="3500" b="1" dirty="0">
                <a:solidFill>
                  <a:schemeClr val="bg1"/>
                </a:solidFill>
              </a:rPr>
              <a:t> </a:t>
            </a:r>
            <a:r>
              <a:rPr lang="hr-HR" sz="3500" b="1" dirty="0" err="1">
                <a:solidFill>
                  <a:schemeClr val="bg1"/>
                </a:solidFill>
              </a:rPr>
              <a:t>is</a:t>
            </a:r>
            <a:r>
              <a:rPr lang="en-GB" sz="3500" b="1" dirty="0">
                <a:solidFill>
                  <a:schemeClr val="bg1"/>
                </a:solidFill>
              </a:rPr>
              <a:t> an interesting way to change your life for the better.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5411-5B9F-761E-EE09-991CC55B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95487"/>
            <a:ext cx="10820400" cy="4024313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500" b="1" dirty="0">
                <a:solidFill>
                  <a:schemeClr val="bg1"/>
                </a:solidFill>
              </a:rPr>
              <a:t>Here are some of the most often New Year’s resolution</a:t>
            </a:r>
            <a:r>
              <a:rPr lang="hr-HR" sz="2500" b="1" dirty="0">
                <a:solidFill>
                  <a:schemeClr val="bg1"/>
                </a:solidFill>
              </a:rPr>
              <a:t>s</a:t>
            </a:r>
            <a:r>
              <a:rPr lang="en-GB" sz="2500" b="1" dirty="0">
                <a:solidFill>
                  <a:schemeClr val="bg1"/>
                </a:solidFill>
              </a:rPr>
              <a:t> people make at the beginning of the year.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eat healthier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save money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improve at job/school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take up a sport/hobby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learn how to play a musical instrument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spend more time with friends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GB" sz="2500" b="1" dirty="0">
                <a:solidFill>
                  <a:schemeClr val="bg1"/>
                </a:solidFill>
              </a:rPr>
              <a:t>help people in need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61E53-DB0E-5F80-0F8B-4276E109BF93}"/>
              </a:ext>
            </a:extLst>
          </p:cNvPr>
          <p:cNvSpPr txBox="1"/>
          <p:nvPr/>
        </p:nvSpPr>
        <p:spPr>
          <a:xfrm>
            <a:off x="1490662" y="6110288"/>
            <a:ext cx="9572625" cy="52322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sz="2800" b="1" dirty="0">
                <a:solidFill>
                  <a:schemeClr val="bg1"/>
                </a:solidFill>
              </a:rPr>
              <a:t>What are your New Year’s resolutions? Think and tell the class.</a:t>
            </a:r>
          </a:p>
        </p:txBody>
      </p:sp>
    </p:spTree>
    <p:extLst>
      <p:ext uri="{BB962C8B-B14F-4D97-AF65-F5344CB8AC3E}">
        <p14:creationId xmlns:p14="http://schemas.microsoft.com/office/powerpoint/2010/main" val="299248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F25CA9-8541-5F9F-8D4E-06375BD062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8032" cy="6858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8BA78-4701-B05F-96B3-FE61DD468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325" y="517525"/>
            <a:ext cx="5181600" cy="8604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Do the quiz. Choose a) or b).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8DC923A5-9A4C-7B8B-B5B4-AA181A95EFD6}"/>
              </a:ext>
            </a:extLst>
          </p:cNvPr>
          <p:cNvSpPr txBox="1">
            <a:spLocks/>
          </p:cNvSpPr>
          <p:nvPr/>
        </p:nvSpPr>
        <p:spPr>
          <a:xfrm>
            <a:off x="6410325" y="1355725"/>
            <a:ext cx="51816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AE7BD2-1BF0-E4C4-E977-3A45E3B67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r="1209"/>
          <a:stretch/>
        </p:blipFill>
        <p:spPr>
          <a:xfrm>
            <a:off x="40524" y="1929023"/>
            <a:ext cx="5857406" cy="28646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E7D2EF8-CD32-4E87-7002-3AFEB4B80002}"/>
              </a:ext>
            </a:extLst>
          </p:cNvPr>
          <p:cNvSpPr/>
          <p:nvPr/>
        </p:nvSpPr>
        <p:spPr>
          <a:xfrm>
            <a:off x="95246" y="2305050"/>
            <a:ext cx="257175" cy="23812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0E73A1-7EBF-5627-BAB1-D1A04388C1EA}"/>
              </a:ext>
            </a:extLst>
          </p:cNvPr>
          <p:cNvSpPr/>
          <p:nvPr/>
        </p:nvSpPr>
        <p:spPr>
          <a:xfrm>
            <a:off x="66672" y="3190875"/>
            <a:ext cx="257175" cy="23812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CF400F0-9D2F-180B-5F72-869A02D30C97}"/>
              </a:ext>
            </a:extLst>
          </p:cNvPr>
          <p:cNvSpPr/>
          <p:nvPr/>
        </p:nvSpPr>
        <p:spPr>
          <a:xfrm>
            <a:off x="85718" y="4458100"/>
            <a:ext cx="257175" cy="23812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C72E74-6DA5-36F7-B983-E3DA6373C82A}"/>
              </a:ext>
            </a:extLst>
          </p:cNvPr>
          <p:cNvSpPr/>
          <p:nvPr/>
        </p:nvSpPr>
        <p:spPr>
          <a:xfrm>
            <a:off x="3133722" y="3876675"/>
            <a:ext cx="257175" cy="238125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8AC1DD76-89F0-667F-EEBA-C0DC9BA7206A}"/>
              </a:ext>
            </a:extLst>
          </p:cNvPr>
          <p:cNvSpPr txBox="1">
            <a:spLocks/>
          </p:cNvSpPr>
          <p:nvPr/>
        </p:nvSpPr>
        <p:spPr>
          <a:xfrm>
            <a:off x="6410324" y="2193925"/>
            <a:ext cx="5686429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Read the text about New Year celebrations around the world.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9B66CE-F6F0-C301-3798-E91FABF98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" y="1935677"/>
            <a:ext cx="5776670" cy="315192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2BC575-B697-EC9D-56B3-5136CDCA49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5" y="2114200"/>
            <a:ext cx="5669580" cy="27098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3D1987-F248-0D31-0080-38369AE3E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3" y="2015929"/>
            <a:ext cx="5471775" cy="29914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0A707B58-75F2-3396-829A-D1E300B60122}"/>
              </a:ext>
            </a:extLst>
          </p:cNvPr>
          <p:cNvSpPr txBox="1">
            <a:spLocks/>
          </p:cNvSpPr>
          <p:nvPr/>
        </p:nvSpPr>
        <p:spPr>
          <a:xfrm>
            <a:off x="5862388" y="3220279"/>
            <a:ext cx="6262940" cy="365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Find the following words/phrases in</a:t>
            </a:r>
            <a:r>
              <a:rPr lang="hr-HR" sz="2400" b="1" dirty="0"/>
              <a:t> </a:t>
            </a:r>
            <a:r>
              <a:rPr lang="hr-HR" sz="2400" b="1" dirty="0" err="1"/>
              <a:t>the</a:t>
            </a:r>
            <a:r>
              <a:rPr lang="en-GB" sz="2400" b="1" dirty="0"/>
              <a:t> text and then translate them.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coming year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in the hopes of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represent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coal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smash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doorstep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16E420-F17A-16C0-EE46-551CB3D52773}"/>
              </a:ext>
            </a:extLst>
          </p:cNvPr>
          <p:cNvSpPr txBox="1"/>
          <p:nvPr/>
        </p:nvSpPr>
        <p:spPr>
          <a:xfrm>
            <a:off x="7606903" y="3890900"/>
            <a:ext cx="2983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nadolazeća</a:t>
            </a:r>
            <a:r>
              <a:rPr lang="en-GB" sz="2600" b="1" dirty="0">
                <a:solidFill>
                  <a:schemeClr val="accent1"/>
                </a:solidFill>
              </a:rPr>
              <a:t> </a:t>
            </a:r>
            <a:r>
              <a:rPr lang="en-GB" sz="2600" b="1" dirty="0" err="1">
                <a:solidFill>
                  <a:schemeClr val="accent1"/>
                </a:solidFill>
              </a:rPr>
              <a:t>godina</a:t>
            </a:r>
            <a:endParaRPr lang="en-GB" sz="26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196AA3-9982-6E50-46EB-84F6D86E5DDC}"/>
              </a:ext>
            </a:extLst>
          </p:cNvPr>
          <p:cNvSpPr txBox="1"/>
          <p:nvPr/>
        </p:nvSpPr>
        <p:spPr>
          <a:xfrm>
            <a:off x="7865616" y="4415366"/>
            <a:ext cx="432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u </a:t>
            </a:r>
            <a:r>
              <a:rPr lang="en-GB" sz="2400" b="1" dirty="0" err="1">
                <a:solidFill>
                  <a:schemeClr val="accent1"/>
                </a:solidFill>
              </a:rPr>
              <a:t>nadi</a:t>
            </a:r>
            <a:r>
              <a:rPr lang="en-GB" sz="2400" b="1" dirty="0">
                <a:solidFill>
                  <a:schemeClr val="accent1"/>
                </a:solidFill>
              </a:rPr>
              <a:t> da </a:t>
            </a:r>
            <a:r>
              <a:rPr lang="en-GB" sz="2400" b="1" dirty="0" err="1">
                <a:solidFill>
                  <a:schemeClr val="accent1"/>
                </a:solidFill>
              </a:rPr>
              <a:t>će</a:t>
            </a:r>
            <a:r>
              <a:rPr lang="en-GB" sz="2400" b="1" dirty="0">
                <a:solidFill>
                  <a:schemeClr val="accent1"/>
                </a:solidFill>
              </a:rPr>
              <a:t>/</a:t>
            </a:r>
            <a:r>
              <a:rPr lang="en-GB" sz="2400" b="1" dirty="0" err="1">
                <a:solidFill>
                  <a:schemeClr val="accent1"/>
                </a:solidFill>
              </a:rPr>
              <a:t>nadajući</a:t>
            </a:r>
            <a:r>
              <a:rPr lang="en-GB" sz="2400" b="1" dirty="0">
                <a:solidFill>
                  <a:schemeClr val="accent1"/>
                </a:solidFill>
              </a:rPr>
              <a:t> se </a:t>
            </a:r>
            <a:r>
              <a:rPr lang="en-GB" sz="2400" b="1" dirty="0" err="1">
                <a:solidFill>
                  <a:schemeClr val="accent1"/>
                </a:solidFill>
              </a:rPr>
              <a:t>kako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će</a:t>
            </a:r>
            <a:r>
              <a:rPr lang="en-GB" sz="24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FA952F-E68A-CF6D-985C-77E65C6EE81F}"/>
              </a:ext>
            </a:extLst>
          </p:cNvPr>
          <p:cNvSpPr txBox="1"/>
          <p:nvPr/>
        </p:nvSpPr>
        <p:spPr>
          <a:xfrm>
            <a:off x="7401260" y="4839750"/>
            <a:ext cx="29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predstavljati</a:t>
            </a:r>
            <a:endParaRPr lang="en-GB" sz="2600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8D7733-1EEB-7598-F6DB-9B317E9566E7}"/>
              </a:ext>
            </a:extLst>
          </p:cNvPr>
          <p:cNvSpPr txBox="1"/>
          <p:nvPr/>
        </p:nvSpPr>
        <p:spPr>
          <a:xfrm>
            <a:off x="6689534" y="5301559"/>
            <a:ext cx="29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ugljen</a:t>
            </a:r>
            <a:endParaRPr lang="en-GB" sz="2600" b="1" dirty="0">
              <a:solidFill>
                <a:schemeClr val="accent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90089A-47EA-0053-D95F-740AE4803410}"/>
              </a:ext>
            </a:extLst>
          </p:cNvPr>
          <p:cNvSpPr txBox="1"/>
          <p:nvPr/>
        </p:nvSpPr>
        <p:spPr>
          <a:xfrm>
            <a:off x="6906413" y="5783569"/>
            <a:ext cx="298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razbiti</a:t>
            </a:r>
            <a:endParaRPr lang="en-GB" sz="2600" b="1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401169-0A83-C13C-A1C6-E251F9CE98EC}"/>
              </a:ext>
            </a:extLst>
          </p:cNvPr>
          <p:cNvSpPr txBox="1"/>
          <p:nvPr/>
        </p:nvSpPr>
        <p:spPr>
          <a:xfrm>
            <a:off x="7171897" y="6234945"/>
            <a:ext cx="2983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chemeClr val="accent1"/>
                </a:solidFill>
              </a:rPr>
              <a:t>kućni</a:t>
            </a:r>
            <a:r>
              <a:rPr lang="en-GB" sz="2600" b="1" dirty="0">
                <a:solidFill>
                  <a:schemeClr val="accent1"/>
                </a:solidFill>
              </a:rPr>
              <a:t> </a:t>
            </a:r>
            <a:r>
              <a:rPr lang="en-GB" sz="2400" b="1" dirty="0" err="1">
                <a:solidFill>
                  <a:schemeClr val="accent1"/>
                </a:solidFill>
              </a:rPr>
              <a:t>prag</a:t>
            </a:r>
            <a:endParaRPr lang="en-GB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animBg="1"/>
      <p:bldP spid="15" grpId="0" animBg="1"/>
      <p:bldP spid="16" grpId="0" animBg="1"/>
      <p:bldP spid="17" grpId="0" animBg="1"/>
      <p:bldP spid="18" grpId="0" build="p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64A2CF-CF64-4468-C438-DD9BD03C7F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247064" cy="6870932"/>
          </a:xfr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87CE6E1-A03F-7530-BA88-90226BC6B9AC}"/>
              </a:ext>
            </a:extLst>
          </p:cNvPr>
          <p:cNvSpPr txBox="1">
            <a:spLocks/>
          </p:cNvSpPr>
          <p:nvPr/>
        </p:nvSpPr>
        <p:spPr>
          <a:xfrm>
            <a:off x="6229352" y="190363"/>
            <a:ext cx="51816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Read the text again.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111B17F-C2EE-3530-3C58-A35509FE4B63}"/>
              </a:ext>
            </a:extLst>
          </p:cNvPr>
          <p:cNvSpPr txBox="1">
            <a:spLocks/>
          </p:cNvSpPr>
          <p:nvPr/>
        </p:nvSpPr>
        <p:spPr>
          <a:xfrm>
            <a:off x="6229352" y="1298532"/>
            <a:ext cx="5181600" cy="1332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Close your books. Choose one country and talk about New Year traditions in that country.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8DEAE6-C3AA-7D78-FEC6-4AC1DEA4B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" y="1980906"/>
            <a:ext cx="5598252" cy="30935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84AC4D-3D30-4768-4DC1-9AC814281E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4" r="53297" b="9889"/>
          <a:stretch/>
        </p:blipFill>
        <p:spPr>
          <a:xfrm>
            <a:off x="246839" y="2108439"/>
            <a:ext cx="5121274" cy="28384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6FD702-5783-9004-DDE1-458905527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"/>
          <a:stretch/>
        </p:blipFill>
        <p:spPr>
          <a:xfrm>
            <a:off x="19549" y="1980906"/>
            <a:ext cx="5598252" cy="30935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B4632BBE-3B55-2A2B-738C-174758490CCE}"/>
              </a:ext>
            </a:extLst>
          </p:cNvPr>
          <p:cNvSpPr txBox="1">
            <a:spLocks/>
          </p:cNvSpPr>
          <p:nvPr/>
        </p:nvSpPr>
        <p:spPr>
          <a:xfrm>
            <a:off x="6229352" y="2930912"/>
            <a:ext cx="5372100" cy="194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Which way of celebrating do you like the most?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Why? Think and tell the class.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88BAC882-DDDE-5E26-2042-450B09853993}"/>
              </a:ext>
            </a:extLst>
          </p:cNvPr>
          <p:cNvSpPr txBox="1">
            <a:spLocks/>
          </p:cNvSpPr>
          <p:nvPr/>
        </p:nvSpPr>
        <p:spPr>
          <a:xfrm>
            <a:off x="6229352" y="4699043"/>
            <a:ext cx="51816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Complete the sentences with the correct countries.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8587CD-35A3-1EB1-EDE9-C78ADF241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36" y="2724150"/>
            <a:ext cx="6043793" cy="194314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1C4BEC4-8D41-B4EB-4CB9-913A043D9085}"/>
              </a:ext>
            </a:extLst>
          </p:cNvPr>
          <p:cNvSpPr txBox="1">
            <a:spLocks/>
          </p:cNvSpPr>
          <p:nvPr/>
        </p:nvSpPr>
        <p:spPr>
          <a:xfrm>
            <a:off x="6229352" y="5807212"/>
            <a:ext cx="51816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93235E-6FE7-CBCF-CB05-04DC877A8DE8}"/>
              </a:ext>
            </a:extLst>
          </p:cNvPr>
          <p:cNvSpPr txBox="1"/>
          <p:nvPr/>
        </p:nvSpPr>
        <p:spPr>
          <a:xfrm>
            <a:off x="380190" y="2826137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Scotland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F1D2AA-E846-FB88-DB76-591C7FD5705D}"/>
              </a:ext>
            </a:extLst>
          </p:cNvPr>
          <p:cNvSpPr txBox="1"/>
          <p:nvPr/>
        </p:nvSpPr>
        <p:spPr>
          <a:xfrm>
            <a:off x="473448" y="3074570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China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F9F46-3099-5C0F-0582-D04E96A45ECC}"/>
              </a:ext>
            </a:extLst>
          </p:cNvPr>
          <p:cNvSpPr txBox="1"/>
          <p:nvPr/>
        </p:nvSpPr>
        <p:spPr>
          <a:xfrm>
            <a:off x="473448" y="3283414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Spain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13ED3-4CD7-FA6E-9CF0-AC4946F9E9B8}"/>
              </a:ext>
            </a:extLst>
          </p:cNvPr>
          <p:cNvSpPr txBox="1"/>
          <p:nvPr/>
        </p:nvSpPr>
        <p:spPr>
          <a:xfrm>
            <a:off x="336924" y="3676924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Denmark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095788-1E20-A8D6-DE53-63A1836F3A3A}"/>
              </a:ext>
            </a:extLst>
          </p:cNvPr>
          <p:cNvSpPr txBox="1"/>
          <p:nvPr/>
        </p:nvSpPr>
        <p:spPr>
          <a:xfrm>
            <a:off x="336924" y="3912920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Colombia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F42BFB-C05E-649E-2361-98E964FDE262}"/>
              </a:ext>
            </a:extLst>
          </p:cNvPr>
          <p:cNvSpPr txBox="1"/>
          <p:nvPr/>
        </p:nvSpPr>
        <p:spPr>
          <a:xfrm>
            <a:off x="461768" y="4157494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China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EF4CB6-97ED-B2AC-88C8-D4A18D7A2E28}"/>
              </a:ext>
            </a:extLst>
          </p:cNvPr>
          <p:cNvSpPr txBox="1"/>
          <p:nvPr/>
        </p:nvSpPr>
        <p:spPr>
          <a:xfrm>
            <a:off x="350809" y="4380192"/>
            <a:ext cx="113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Denmark</a:t>
            </a:r>
          </a:p>
        </p:txBody>
      </p:sp>
    </p:spTree>
    <p:extLst>
      <p:ext uri="{BB962C8B-B14F-4D97-AF65-F5344CB8AC3E}">
        <p14:creationId xmlns:p14="http://schemas.microsoft.com/office/powerpoint/2010/main" val="4556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C1B3-C1DC-7C9C-9D4E-94A228D06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6" y="695449"/>
            <a:ext cx="11315978" cy="15062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900" b="1" dirty="0"/>
              <a:t>Learn more about Lunar New Year</a:t>
            </a:r>
            <a:r>
              <a:rPr lang="hr-HR" sz="3900" b="1" dirty="0"/>
              <a:t>.</a:t>
            </a:r>
            <a:r>
              <a:rPr lang="en-GB" sz="3900" b="1" dirty="0"/>
              <a:t> Learn about </a:t>
            </a:r>
            <a:r>
              <a:rPr lang="en-GB" sz="3900" b="1" i="0" dirty="0" err="1">
                <a:effectLst/>
              </a:rPr>
              <a:t>th</a:t>
            </a:r>
            <a:r>
              <a:rPr lang="hr-HR" sz="3900" b="1" i="0" dirty="0" err="1">
                <a:effectLst/>
              </a:rPr>
              <a:t>ese</a:t>
            </a:r>
            <a:r>
              <a:rPr lang="en-GB" sz="3900" b="1" i="0" dirty="0">
                <a:effectLst/>
              </a:rPr>
              <a:t> special holiday’s traditions</a:t>
            </a:r>
            <a:r>
              <a:rPr lang="hr-HR" sz="3900" b="1" i="0" dirty="0">
                <a:effectLst/>
              </a:rPr>
              <a:t>,</a:t>
            </a:r>
            <a:r>
              <a:rPr lang="en-GB" sz="3900" b="1" i="0" dirty="0">
                <a:effectLst/>
              </a:rPr>
              <a:t> from getting a haircut to </a:t>
            </a:r>
            <a:r>
              <a:rPr lang="hr-HR" sz="3900" b="1" i="0" dirty="0" err="1">
                <a:effectLst/>
              </a:rPr>
              <a:t>street</a:t>
            </a:r>
            <a:r>
              <a:rPr lang="hr-HR" sz="3900" b="1" i="0" dirty="0">
                <a:effectLst/>
              </a:rPr>
              <a:t> </a:t>
            </a:r>
            <a:r>
              <a:rPr lang="en-GB" sz="3900" b="1" i="0" dirty="0">
                <a:effectLst/>
              </a:rPr>
              <a:t>celebrations</a:t>
            </a:r>
            <a:r>
              <a:rPr lang="hr-HR" sz="3900" b="1" i="0" dirty="0">
                <a:effectLst/>
              </a:rPr>
              <a:t>. </a:t>
            </a:r>
            <a:endParaRPr lang="en-GB" b="1" dirty="0"/>
          </a:p>
        </p:txBody>
      </p:sp>
      <p:pic>
        <p:nvPicPr>
          <p:cNvPr id="5" name="Online Media 4" title="Lunar New Year for Kids | Educational Video">
            <a:hlinkClick r:id="" action="ppaction://media"/>
            <a:extLst>
              <a:ext uri="{FF2B5EF4-FFF2-40B4-BE49-F238E27FC236}">
                <a16:creationId xmlns:a16="http://schemas.microsoft.com/office/drawing/2014/main" id="{86A58639-8DEC-A23D-6D59-6A8B69A0BC7A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05200" y="2949606"/>
            <a:ext cx="5181600" cy="2927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4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16AA52-3261-786E-F780-EA20FAB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How do you celebrate New Year in your country? Create a poster. Present your poster to the class.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7AE6C44-1B8F-AAE6-BB56-C4C5EE072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31" y="3332997"/>
            <a:ext cx="5704101" cy="159142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E6E7A0-D4EF-0EAA-9C83-E6B1696E4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31" y="2393929"/>
            <a:ext cx="3665538" cy="37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276</Words>
  <Application>Microsoft Office PowerPoint</Application>
  <PresentationFormat>Widescreen</PresentationFormat>
  <Paragraphs>43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New Year’ Eve/ New Year’s Day</vt:lpstr>
      <vt:lpstr>A New Year’s resolution is a goal you make for the coming year. It is usually a promise you make to yourself. It is an interesting way to change your life for the better. </vt:lpstr>
      <vt:lpstr>PowerPoint Presentation</vt:lpstr>
      <vt:lpstr>PowerPoint Presentation</vt:lpstr>
      <vt:lpstr>Learn more about Lunar New Year. Learn about these special holiday’s traditions, from getting a haircut to street celebrations. </vt:lpstr>
      <vt:lpstr>How do you celebrate New Year in your country? Create a poster. Present your poster to the class.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Year’ Eve/ New Year’s Day</dc:title>
  <dc:creator>Josipa</dc:creator>
  <cp:lastModifiedBy>Sanja Ivoš</cp:lastModifiedBy>
  <cp:revision>35</cp:revision>
  <dcterms:created xsi:type="dcterms:W3CDTF">2022-08-31T08:15:13Z</dcterms:created>
  <dcterms:modified xsi:type="dcterms:W3CDTF">2022-10-25T14:21:56Z</dcterms:modified>
</cp:coreProperties>
</file>